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0" r:id="rId16"/>
    <p:sldId id="272" r:id="rId17"/>
    <p:sldId id="273" r:id="rId18"/>
    <p:sldId id="274" r:id="rId19"/>
    <p:sldId id="26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D2B3-8F26-4178-A989-B7B8AE2122CD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AB7C-7C36-422B-9727-F589052E2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D2B3-8F26-4178-A989-B7B8AE2122CD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AB7C-7C36-422B-9727-F589052E2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D2B3-8F26-4178-A989-B7B8AE2122CD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AB7C-7C36-422B-9727-F589052E2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D2B3-8F26-4178-A989-B7B8AE2122CD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AB7C-7C36-422B-9727-F589052E2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D2B3-8F26-4178-A989-B7B8AE2122CD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AB7C-7C36-422B-9727-F589052E2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D2B3-8F26-4178-A989-B7B8AE2122CD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AB7C-7C36-422B-9727-F589052E2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D2B3-8F26-4178-A989-B7B8AE2122CD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AB7C-7C36-422B-9727-F589052E2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D2B3-8F26-4178-A989-B7B8AE2122CD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AB7C-7C36-422B-9727-F589052E2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D2B3-8F26-4178-A989-B7B8AE2122CD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AB7C-7C36-422B-9727-F589052E2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D2B3-8F26-4178-A989-B7B8AE2122CD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AB7C-7C36-422B-9727-F589052E2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D2B3-8F26-4178-A989-B7B8AE2122CD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5AB7C-7C36-422B-9727-F589052E2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7D2B3-8F26-4178-A989-B7B8AE2122CD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5AB7C-7C36-422B-9727-F589052E27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6400800" cy="985664"/>
          </a:xfrm>
        </p:spPr>
        <p:txBody>
          <a:bodyPr>
            <a:normAutofit fontScale="92500" lnSpcReduction="20000"/>
          </a:bodyPr>
          <a:lstStyle/>
          <a:p>
            <a:r>
              <a:rPr lang="en-IN" dirty="0" smtClean="0"/>
              <a:t>Dr. Swapna Dutta</a:t>
            </a:r>
          </a:p>
          <a:p>
            <a:r>
              <a:rPr lang="en-IN" dirty="0" smtClean="0"/>
              <a:t>Dept. of Home Science</a:t>
            </a:r>
            <a:endParaRPr lang="en-US" dirty="0"/>
          </a:p>
        </p:txBody>
      </p:sp>
      <p:pic>
        <p:nvPicPr>
          <p:cNvPr id="1026" name="Picture 2" descr="C:\Users\Owner\Desktop\images.jpg"/>
          <p:cNvPicPr>
            <a:picLocks noChangeAspect="1" noChangeArrowheads="1"/>
          </p:cNvPicPr>
          <p:nvPr/>
        </p:nvPicPr>
        <p:blipFill>
          <a:blip r:embed="rId2" cstate="print"/>
          <a:srcRect t="27500" b="27500"/>
          <a:stretch>
            <a:fillRect/>
          </a:stretch>
        </p:blipFill>
        <p:spPr bwMode="auto">
          <a:xfrm>
            <a:off x="683568" y="548680"/>
            <a:ext cx="7920880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College Class\1st semester Major,2020\New folder\IMG_20201014_213927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6771" r="44034" b="16636"/>
          <a:stretch>
            <a:fillRect/>
          </a:stretch>
        </p:blipFill>
        <p:spPr bwMode="auto">
          <a:xfrm>
            <a:off x="539553" y="1556792"/>
            <a:ext cx="8136904" cy="4752528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New folder\IMG_20201014_213927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87" t="40407" r="58236" b="53229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esktop\download (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273" t="3274" r="4273" b="6134"/>
          <a:stretch>
            <a:fillRect/>
          </a:stretch>
        </p:blipFill>
        <p:spPr bwMode="auto">
          <a:xfrm>
            <a:off x="395536" y="332656"/>
            <a:ext cx="8424936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Owner\Desktop\College Class\1st semester Major,2020\New folder\IMG_20201014_213950_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50" t="3814" r="24942" b="88231"/>
          <a:stretch>
            <a:fillRect/>
          </a:stretch>
        </p:blipFill>
        <p:spPr bwMode="auto">
          <a:xfrm>
            <a:off x="467544" y="1772816"/>
            <a:ext cx="8280920" cy="1296144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New folder\IMG_20201014_213950_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118" t="795" r="61775" b="95227"/>
          <a:stretch>
            <a:fillRect/>
          </a:stretch>
        </p:blipFill>
        <p:spPr bwMode="auto">
          <a:xfrm>
            <a:off x="395536" y="260648"/>
            <a:ext cx="8352928" cy="1224136"/>
          </a:xfrm>
          <a:prstGeom prst="rect">
            <a:avLst/>
          </a:prstGeom>
          <a:noFill/>
        </p:spPr>
      </p:pic>
      <p:pic>
        <p:nvPicPr>
          <p:cNvPr id="1026" name="Picture 2" descr="C:\Users\Owner\Desktop\download.png"/>
          <p:cNvPicPr>
            <a:picLocks noChangeAspect="1" noChangeArrowheads="1"/>
          </p:cNvPicPr>
          <p:nvPr/>
        </p:nvPicPr>
        <p:blipFill>
          <a:blip r:embed="rId3" cstate="print"/>
          <a:srcRect r="19469" b="29167"/>
          <a:stretch>
            <a:fillRect/>
          </a:stretch>
        </p:blipFill>
        <p:spPr bwMode="auto">
          <a:xfrm>
            <a:off x="539552" y="3140968"/>
            <a:ext cx="8208912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Folic Acid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C:\Users\Owner\Desktop\College Class\1st semester Major,2020\New folder\IMG_20201014_213950_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63" t="11769" r="23749" b="38910"/>
          <a:stretch>
            <a:fillRect/>
          </a:stretch>
        </p:blipFill>
        <p:spPr bwMode="auto">
          <a:xfrm>
            <a:off x="539552" y="1484784"/>
            <a:ext cx="8064896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Owner\Desktop\9781536118209-e15427335204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769" b="15045"/>
          <a:stretch>
            <a:fillRect/>
          </a:stretch>
        </p:blipFill>
        <p:spPr bwMode="auto">
          <a:xfrm>
            <a:off x="467544" y="332656"/>
            <a:ext cx="8208912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Owner\Desktop\College Class\1st semester Major,2020\New folder\IMG_20201014_213950_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63" t="61880" r="22021" b="5851"/>
          <a:stretch>
            <a:fillRect/>
          </a:stretch>
        </p:blipFill>
        <p:spPr bwMode="auto">
          <a:xfrm>
            <a:off x="395536" y="260648"/>
            <a:ext cx="8424936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y Family Medicine Practice: Folic acid Deficiency Anemia"/>
          <p:cNvPicPr>
            <a:picLocks noChangeAspect="1" noChangeArrowheads="1"/>
          </p:cNvPicPr>
          <p:nvPr/>
        </p:nvPicPr>
        <p:blipFill>
          <a:blip r:embed="rId2" cstate="print"/>
          <a:srcRect l="3738" r="2804" b="2381"/>
          <a:stretch>
            <a:fillRect/>
          </a:stretch>
        </p:blipFill>
        <p:spPr bwMode="auto">
          <a:xfrm>
            <a:off x="467544" y="332656"/>
            <a:ext cx="7848872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QUESTIONS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IN" dirty="0" smtClean="0"/>
              <a:t>Write short answers:</a:t>
            </a:r>
          </a:p>
          <a:p>
            <a:pPr marL="514350" indent="-514350">
              <a:buAutoNum type="arabicPeriod"/>
            </a:pPr>
            <a:r>
              <a:rPr lang="en-IN" dirty="0" smtClean="0"/>
              <a:t>Define nutrition.</a:t>
            </a:r>
          </a:p>
          <a:p>
            <a:pPr marL="514350" indent="-514350">
              <a:buAutoNum type="arabicPeriod"/>
            </a:pPr>
            <a:r>
              <a:rPr lang="en-IN" dirty="0" smtClean="0"/>
              <a:t>Write two types of food that protects our body from diseases.</a:t>
            </a:r>
          </a:p>
          <a:p>
            <a:pPr marL="514350" indent="-514350">
              <a:buAutoNum type="arabicPeriod"/>
            </a:pPr>
            <a:r>
              <a:rPr lang="en-IN" dirty="0" smtClean="0"/>
              <a:t>Write the deficiency diseases of </a:t>
            </a:r>
            <a:r>
              <a:rPr lang="en-IN" dirty="0" err="1" smtClean="0"/>
              <a:t>Vit</a:t>
            </a:r>
            <a:r>
              <a:rPr lang="en-IN" dirty="0" smtClean="0"/>
              <a:t> A</a:t>
            </a:r>
          </a:p>
          <a:p>
            <a:pPr marL="514350" indent="-514350">
              <a:buAutoNum type="arabicPeriod"/>
            </a:pPr>
            <a:r>
              <a:rPr lang="en-IN" dirty="0" smtClean="0"/>
              <a:t>What do you mean by simple protein?</a:t>
            </a:r>
          </a:p>
          <a:p>
            <a:pPr marL="514350" indent="-514350">
              <a:buAutoNum type="arabicPeriod"/>
            </a:pPr>
            <a:r>
              <a:rPr lang="en-IN" dirty="0" smtClean="0"/>
              <a:t>Write  the food sources of Vitamin C.</a:t>
            </a:r>
          </a:p>
          <a:p>
            <a:pPr marL="514350" indent="-514350">
              <a:buAutoNum type="arabicPeriod"/>
            </a:pPr>
            <a:r>
              <a:rPr lang="en-IN" dirty="0" smtClean="0"/>
              <a:t>Define </a:t>
            </a:r>
            <a:r>
              <a:rPr lang="en-IN" dirty="0" smtClean="0"/>
              <a:t>food.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IN" b="1" dirty="0" smtClean="0"/>
              <a:t>Write </a:t>
            </a:r>
            <a:r>
              <a:rPr lang="en-IN" b="1" smtClean="0"/>
              <a:t>short answer</a:t>
            </a:r>
          </a:p>
          <a:p>
            <a:pPr>
              <a:buNone/>
            </a:pPr>
            <a:endParaRPr lang="en-IN" b="1" dirty="0" smtClean="0"/>
          </a:p>
          <a:p>
            <a:pPr marL="514350" indent="-514350">
              <a:buAutoNum type="arabicPeriod"/>
            </a:pPr>
            <a:r>
              <a:rPr lang="en-IN" dirty="0" smtClean="0"/>
              <a:t>How you classify the nutrition</a:t>
            </a:r>
          </a:p>
          <a:p>
            <a:pPr marL="514350" indent="-514350">
              <a:buAutoNum type="arabicPeriod"/>
            </a:pPr>
            <a:r>
              <a:rPr lang="en-IN" dirty="0" smtClean="0"/>
              <a:t>Classify food. Explain it.</a:t>
            </a:r>
          </a:p>
          <a:p>
            <a:pPr marL="514350" indent="-514350">
              <a:buAutoNum type="arabicPeriod"/>
            </a:pPr>
            <a:r>
              <a:rPr lang="en-IN" dirty="0" smtClean="0"/>
              <a:t>Write the food sources of carbohydrate, protein, and fats.</a:t>
            </a:r>
          </a:p>
          <a:p>
            <a:pPr marL="514350" indent="-514350">
              <a:buAutoNum type="arabicPeriod"/>
            </a:pPr>
            <a:r>
              <a:rPr lang="en-IN" dirty="0" smtClean="0"/>
              <a:t>How you classify protein.</a:t>
            </a:r>
          </a:p>
          <a:p>
            <a:pPr marL="514350" indent="-514350">
              <a:buAutoNum type="arabicPeriod"/>
            </a:pPr>
            <a:r>
              <a:rPr lang="en-IN" dirty="0" smtClean="0"/>
              <a:t>What do mean by essential fatty acid. Give example.</a:t>
            </a:r>
          </a:p>
          <a:p>
            <a:pPr marL="514350" indent="-514350">
              <a:buAutoNum type="arabicPeriod"/>
            </a:pPr>
            <a:r>
              <a:rPr lang="en-IN" dirty="0" smtClean="0"/>
              <a:t>Write the functions of fats</a:t>
            </a:r>
          </a:p>
          <a:p>
            <a:pPr marL="514350" indent="-514350">
              <a:buNone/>
            </a:pPr>
            <a:r>
              <a:rPr lang="en-IN" dirty="0" smtClean="0"/>
              <a:t>7. Explain the deficiency diseases of protein.</a:t>
            </a:r>
          </a:p>
          <a:p>
            <a:pPr marL="514350" indent="-514350">
              <a:buNone/>
            </a:pPr>
            <a:r>
              <a:rPr lang="en-IN" dirty="0" smtClean="0"/>
              <a:t>8. Classify Vitamin. Discuss the role of Vitamin A in your body.</a:t>
            </a:r>
          </a:p>
          <a:p>
            <a:pPr marL="514350" indent="-514350">
              <a:buNone/>
            </a:pPr>
            <a:r>
              <a:rPr lang="en-IN" dirty="0" smtClean="0"/>
              <a:t>  </a:t>
            </a:r>
          </a:p>
          <a:p>
            <a:pPr marL="514350" indent="-514350">
              <a:buAutoNum type="arabicPeriod"/>
            </a:pPr>
            <a:endParaRPr lang="en-IN" dirty="0" smtClean="0"/>
          </a:p>
          <a:p>
            <a:pPr marL="514350" indent="-514350">
              <a:buAutoNum type="arabicPeriod"/>
            </a:pPr>
            <a:endParaRPr lang="en-IN" dirty="0" smtClean="0"/>
          </a:p>
          <a:p>
            <a:pPr marL="514350" indent="-514350">
              <a:buAutoNum type="arabicPeriod"/>
            </a:pPr>
            <a:endParaRPr lang="en-IN" dirty="0" smtClean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IN" sz="9600" dirty="0" smtClean="0">
                <a:latin typeface="AR BERKLEY" pitchFamily="2" charset="0"/>
              </a:rPr>
              <a:t>Thank you</a:t>
            </a:r>
            <a:endParaRPr lang="en-US" sz="9600" dirty="0">
              <a:latin typeface="AR BERKLE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Owner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5904656"/>
          </a:xfrm>
          <a:prstGeom prst="rect">
            <a:avLst/>
          </a:prstGeom>
          <a:noFill/>
        </p:spPr>
      </p:pic>
      <p:pic>
        <p:nvPicPr>
          <p:cNvPr id="1027" name="Picture 3" descr="C:\Users\Owner\Desktop\images (1).jpg"/>
          <p:cNvPicPr>
            <a:picLocks noChangeAspect="1" noChangeArrowheads="1"/>
          </p:cNvPicPr>
          <p:nvPr/>
        </p:nvPicPr>
        <p:blipFill>
          <a:blip r:embed="rId3" cstate="print"/>
          <a:srcRect l="2542" r="3390"/>
          <a:stretch>
            <a:fillRect/>
          </a:stretch>
        </p:blipFill>
        <p:spPr bwMode="auto">
          <a:xfrm>
            <a:off x="539552" y="188640"/>
            <a:ext cx="8208912" cy="2105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Owner\Desktop\College Class\1st semester Major,2020\New folder\IMG_20201014_213844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80" t="14050" r="8120" b="59515"/>
          <a:stretch>
            <a:fillRect/>
          </a:stretch>
        </p:blipFill>
        <p:spPr bwMode="auto">
          <a:xfrm>
            <a:off x="539552" y="1844824"/>
            <a:ext cx="8136904" cy="4320480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New folder\IMG_20201014_213844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73" t="7955" r="39144" b="85681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Owner\Desktop\College Class\1st semester Major,2020\New folder\IMG_20201014_213844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00" t="46454" r="6377" b="32546"/>
          <a:stretch>
            <a:fillRect/>
          </a:stretch>
        </p:blipFill>
        <p:spPr bwMode="auto">
          <a:xfrm>
            <a:off x="467544" y="1700808"/>
            <a:ext cx="8280920" cy="4320480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New folder\IMG_20201014_213844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75" t="40621" r="51876" b="52379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Owner\Desktop\College Class\1st semester Major,2020\New folder\IMG_20201014_213844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67" t="67454" r="43539" b="26182"/>
          <a:stretch>
            <a:fillRect/>
          </a:stretch>
        </p:blipFill>
        <p:spPr bwMode="auto">
          <a:xfrm>
            <a:off x="395536" y="260648"/>
            <a:ext cx="8352928" cy="1368152"/>
          </a:xfrm>
          <a:prstGeom prst="rect">
            <a:avLst/>
          </a:prstGeom>
          <a:noFill/>
        </p:spPr>
      </p:pic>
      <p:pic>
        <p:nvPicPr>
          <p:cNvPr id="6" name="Picture 2" descr="C:\Users\Owner\Desktop\College Class\1st semester Major,2020\New folder\IMG_20201014_213844_6.jpg"/>
          <p:cNvPicPr>
            <a:picLocks noChangeAspect="1" noChangeArrowheads="1"/>
          </p:cNvPicPr>
          <p:nvPr/>
        </p:nvPicPr>
        <p:blipFill>
          <a:blip r:embed="rId3" cstate="print"/>
          <a:srcRect t="72227" r="4540" b="10272"/>
          <a:stretch>
            <a:fillRect/>
          </a:stretch>
        </p:blipFill>
        <p:spPr bwMode="auto">
          <a:xfrm>
            <a:off x="467544" y="1844824"/>
            <a:ext cx="8280920" cy="1872208"/>
          </a:xfrm>
          <a:prstGeom prst="rect">
            <a:avLst/>
          </a:prstGeom>
          <a:noFill/>
        </p:spPr>
      </p:pic>
      <p:pic>
        <p:nvPicPr>
          <p:cNvPr id="2050" name="Picture 2" descr="C:\Users\Owner\Desktop\images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996952"/>
            <a:ext cx="5616624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College Class\1st semester Major,2020\New folder\IMG_20201014_213916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38" t="6443" r="21594" b="70730"/>
          <a:stretch>
            <a:fillRect/>
          </a:stretch>
        </p:blipFill>
        <p:spPr bwMode="auto">
          <a:xfrm>
            <a:off x="755576" y="1628800"/>
            <a:ext cx="7704856" cy="3096344"/>
          </a:xfrm>
          <a:prstGeom prst="rect">
            <a:avLst/>
          </a:prstGeom>
          <a:noFill/>
        </p:spPr>
      </p:pic>
      <p:pic>
        <p:nvPicPr>
          <p:cNvPr id="6" name="Picture 2" descr="C:\Users\Owner\Desktop\College Class\1st semester Major,2020\New folder\IMG_20201014_213916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80" r="57848" b="93416"/>
          <a:stretch>
            <a:fillRect/>
          </a:stretch>
        </p:blipFill>
        <p:spPr bwMode="auto">
          <a:xfrm>
            <a:off x="467544" y="260648"/>
            <a:ext cx="8280920" cy="1152128"/>
          </a:xfrm>
          <a:prstGeom prst="rect">
            <a:avLst/>
          </a:prstGeom>
          <a:noFill/>
        </p:spPr>
      </p:pic>
      <p:pic>
        <p:nvPicPr>
          <p:cNvPr id="1027" name="Picture 3" descr="C:\Users\Owner\Desktop\download (1).jpg"/>
          <p:cNvPicPr>
            <a:picLocks noChangeAspect="1" noChangeArrowheads="1"/>
          </p:cNvPicPr>
          <p:nvPr/>
        </p:nvPicPr>
        <p:blipFill>
          <a:blip r:embed="rId3" cstate="print"/>
          <a:srcRect b="8696"/>
          <a:stretch>
            <a:fillRect/>
          </a:stretch>
        </p:blipFill>
        <p:spPr bwMode="auto">
          <a:xfrm>
            <a:off x="5796136" y="4725144"/>
            <a:ext cx="3162300" cy="2132856"/>
          </a:xfrm>
          <a:prstGeom prst="rect">
            <a:avLst/>
          </a:prstGeom>
          <a:noFill/>
        </p:spPr>
      </p:pic>
      <p:pic>
        <p:nvPicPr>
          <p:cNvPr id="1028" name="Picture 4" descr="C:\Users\Owner\Desktop\download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725144"/>
            <a:ext cx="2592287" cy="1971675"/>
          </a:xfrm>
          <a:prstGeom prst="rect">
            <a:avLst/>
          </a:prstGeom>
          <a:noFill/>
        </p:spPr>
      </p:pic>
      <p:pic>
        <p:nvPicPr>
          <p:cNvPr id="1029" name="Picture 5" descr="C:\Users\Owner\Desktop\download.jpg"/>
          <p:cNvPicPr>
            <a:picLocks noChangeAspect="1" noChangeArrowheads="1"/>
          </p:cNvPicPr>
          <p:nvPr/>
        </p:nvPicPr>
        <p:blipFill>
          <a:blip r:embed="rId5" cstate="print"/>
          <a:srcRect l="14632"/>
          <a:stretch>
            <a:fillRect/>
          </a:stretch>
        </p:blipFill>
        <p:spPr bwMode="auto">
          <a:xfrm>
            <a:off x="611560" y="4869160"/>
            <a:ext cx="2592288" cy="15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Owner\Desktop\College Class\1st semester Major,2020\New folder\IMG_20201014_213916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4043" r="47613" b="51638"/>
          <a:stretch>
            <a:fillRect/>
          </a:stretch>
        </p:blipFill>
        <p:spPr bwMode="auto">
          <a:xfrm>
            <a:off x="611561" y="1700808"/>
            <a:ext cx="7920880" cy="4464496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New folder\IMG_20201014_213916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33" t="29270" r="61279" b="64366"/>
          <a:stretch>
            <a:fillRect/>
          </a:stretch>
        </p:blipFill>
        <p:spPr bwMode="auto">
          <a:xfrm>
            <a:off x="395536" y="260648"/>
            <a:ext cx="8424936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College Class\1st semester Major,2020\New folder\IMG_20201014_213916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3135" r="47614" b="33671"/>
          <a:stretch>
            <a:fillRect/>
          </a:stretch>
        </p:blipFill>
        <p:spPr bwMode="auto">
          <a:xfrm>
            <a:off x="539552" y="4005064"/>
            <a:ext cx="7848871" cy="2448272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1st semester Major,2020\New folder\IMG_20201014_213916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6771" r="52270" b="46865"/>
          <a:stretch>
            <a:fillRect/>
          </a:stretch>
        </p:blipFill>
        <p:spPr bwMode="auto">
          <a:xfrm>
            <a:off x="395536" y="260648"/>
            <a:ext cx="8352928" cy="129614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724128" y="5517232"/>
            <a:ext cx="3419872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Owner\Desktop\download (4).jpg"/>
          <p:cNvPicPr>
            <a:picLocks noChangeAspect="1" noChangeArrowheads="1"/>
          </p:cNvPicPr>
          <p:nvPr/>
        </p:nvPicPr>
        <p:blipFill>
          <a:blip r:embed="rId3" cstate="print"/>
          <a:srcRect l="2919" t="15587" r="9515"/>
          <a:stretch>
            <a:fillRect/>
          </a:stretch>
        </p:blipFill>
        <p:spPr bwMode="auto">
          <a:xfrm>
            <a:off x="1619672" y="1556792"/>
            <a:ext cx="6480720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Owner\Desktop\College Class\1st semester Major,2020\New folder\IMG_20201014_213927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70" t="8587" r="13009" b="59593"/>
          <a:stretch>
            <a:fillRect/>
          </a:stretch>
        </p:blipFill>
        <p:spPr bwMode="auto">
          <a:xfrm>
            <a:off x="467544" y="332656"/>
            <a:ext cx="8280920" cy="3096344"/>
          </a:xfrm>
          <a:prstGeom prst="rect">
            <a:avLst/>
          </a:prstGeom>
          <a:noFill/>
        </p:spPr>
      </p:pic>
      <p:pic>
        <p:nvPicPr>
          <p:cNvPr id="2052" name="Picture 4" descr="C:\Users\Owner\Desktop\download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645024"/>
            <a:ext cx="8064896" cy="321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132</Words>
  <Application>Microsoft Office PowerPoint</Application>
  <PresentationFormat>On-screen Show (4:3)</PresentationFormat>
  <Paragraphs>26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Folic Acid</vt:lpstr>
      <vt:lpstr>Slide 14</vt:lpstr>
      <vt:lpstr>Slide 15</vt:lpstr>
      <vt:lpstr>Slide 16</vt:lpstr>
      <vt:lpstr>QUESTIONS</vt:lpstr>
      <vt:lpstr>Slide 18</vt:lpstr>
      <vt:lpstr>Slide 19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swapna dutta</dc:creator>
  <cp:lastModifiedBy>swapna dutta</cp:lastModifiedBy>
  <cp:revision>18</cp:revision>
  <dcterms:created xsi:type="dcterms:W3CDTF">2020-10-15T05:08:59Z</dcterms:created>
  <dcterms:modified xsi:type="dcterms:W3CDTF">2020-11-19T05:16:48Z</dcterms:modified>
</cp:coreProperties>
</file>